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1" r:id="rId2"/>
    <p:sldId id="256" r:id="rId3"/>
    <p:sldId id="257" r:id="rId4"/>
    <p:sldId id="262" r:id="rId5"/>
    <p:sldId id="263" r:id="rId6"/>
    <p:sldId id="264" r:id="rId7"/>
    <p:sldId id="265" r:id="rId8"/>
    <p:sldId id="266" r:id="rId9"/>
    <p:sldId id="258" r:id="rId10"/>
    <p:sldId id="259" r:id="rId11"/>
    <p:sldId id="267" r:id="rId12"/>
    <p:sldId id="260"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47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F1C6832-12D3-434F-9AC1-592926CB1567}" type="datetimeFigureOut">
              <a:rPr lang="en-US" smtClean="0"/>
              <a:pPr/>
              <a:t>9/16/2024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02D067D-F26E-47DA-A9EB-0DA3D7C09E1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advTm="60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1C6832-12D3-434F-9AC1-592926CB1567}" type="datetimeFigureOut">
              <a:rPr lang="en-US" smtClean="0"/>
              <a:pPr/>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2D067D-F26E-47DA-A9EB-0DA3D7C09E1A}" type="slidenum">
              <a:rPr lang="en-US" smtClean="0"/>
              <a:pPr/>
              <a:t>‹#›</a:t>
            </a:fld>
            <a:endParaRPr lang="en-US"/>
          </a:p>
        </p:txBody>
      </p:sp>
    </p:spTree>
  </p:cSld>
  <p:clrMapOvr>
    <a:masterClrMapping/>
  </p:clrMapOvr>
  <p:transition advTm="60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1C6832-12D3-434F-9AC1-592926CB1567}" type="datetimeFigureOut">
              <a:rPr lang="en-US" smtClean="0"/>
              <a:pPr/>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2D067D-F26E-47DA-A9EB-0DA3D7C09E1A}" type="slidenum">
              <a:rPr lang="en-US" smtClean="0"/>
              <a:pPr/>
              <a:t>‹#›</a:t>
            </a:fld>
            <a:endParaRPr lang="en-US"/>
          </a:p>
        </p:txBody>
      </p:sp>
    </p:spTree>
  </p:cSld>
  <p:clrMapOvr>
    <a:masterClrMapping/>
  </p:clrMapOvr>
  <p:transition advTm="60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1C6832-12D3-434F-9AC1-592926CB1567}" type="datetimeFigureOut">
              <a:rPr lang="en-US" smtClean="0"/>
              <a:pPr/>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2D067D-F26E-47DA-A9EB-0DA3D7C09E1A}" type="slidenum">
              <a:rPr lang="en-US" smtClean="0"/>
              <a:pPr/>
              <a:t>‹#›</a:t>
            </a:fld>
            <a:endParaRPr lang="en-US"/>
          </a:p>
        </p:txBody>
      </p:sp>
    </p:spTree>
  </p:cSld>
  <p:clrMapOvr>
    <a:masterClrMapping/>
  </p:clrMapOvr>
  <p:transition advTm="60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F1C6832-12D3-434F-9AC1-592926CB1567}" type="datetimeFigureOut">
              <a:rPr lang="en-US" smtClean="0"/>
              <a:pPr/>
              <a:t>9/16/2024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2D067D-F26E-47DA-A9EB-0DA3D7C09E1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advTm="60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F1C6832-12D3-434F-9AC1-592926CB1567}" type="datetimeFigureOut">
              <a:rPr lang="en-US" smtClean="0"/>
              <a:pPr/>
              <a:t>9/16/2024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2D067D-F26E-47DA-A9EB-0DA3D7C09E1A}" type="slidenum">
              <a:rPr lang="en-US" smtClean="0"/>
              <a:pPr/>
              <a:t>‹#›</a:t>
            </a:fld>
            <a:endParaRPr lang="en-US"/>
          </a:p>
        </p:txBody>
      </p:sp>
    </p:spTree>
  </p:cSld>
  <p:clrMapOvr>
    <a:masterClrMapping/>
  </p:clrMapOvr>
  <p:transition advTm="60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F1C6832-12D3-434F-9AC1-592926CB1567}" type="datetimeFigureOut">
              <a:rPr lang="en-US" smtClean="0"/>
              <a:pPr/>
              <a:t>9/16/2024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2D067D-F26E-47DA-A9EB-0DA3D7C09E1A}" type="slidenum">
              <a:rPr lang="en-US" smtClean="0"/>
              <a:pPr/>
              <a:t>‹#›</a:t>
            </a:fld>
            <a:endParaRPr lang="en-US"/>
          </a:p>
        </p:txBody>
      </p:sp>
    </p:spTree>
  </p:cSld>
  <p:clrMapOvr>
    <a:masterClrMapping/>
  </p:clrMapOvr>
  <p:transition advTm="60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F1C6832-12D3-434F-9AC1-592926CB1567}" type="datetimeFigureOut">
              <a:rPr lang="en-US" smtClean="0"/>
              <a:pPr/>
              <a:t>9/16/2024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2D067D-F26E-47DA-A9EB-0DA3D7C09E1A}" type="slidenum">
              <a:rPr lang="en-US" smtClean="0"/>
              <a:pPr/>
              <a:t>‹#›</a:t>
            </a:fld>
            <a:endParaRPr lang="en-US"/>
          </a:p>
        </p:txBody>
      </p:sp>
    </p:spTree>
  </p:cSld>
  <p:clrMapOvr>
    <a:masterClrMapping/>
  </p:clrMapOvr>
  <p:transition advTm="60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C6832-12D3-434F-9AC1-592926CB1567}" type="datetimeFigureOut">
              <a:rPr lang="en-US" smtClean="0"/>
              <a:pPr/>
              <a:t>9/16/2024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2D067D-F26E-47DA-A9EB-0DA3D7C09E1A}" type="slidenum">
              <a:rPr lang="en-US" smtClean="0"/>
              <a:pPr/>
              <a:t>‹#›</a:t>
            </a:fld>
            <a:endParaRPr lang="en-US"/>
          </a:p>
        </p:txBody>
      </p:sp>
    </p:spTree>
  </p:cSld>
  <p:clrMapOvr>
    <a:masterClrMapping/>
  </p:clrMapOvr>
  <p:transition advTm="60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F1C6832-12D3-434F-9AC1-592926CB1567}" type="datetimeFigureOut">
              <a:rPr lang="en-US" smtClean="0"/>
              <a:pPr/>
              <a:t>9/16/2024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2D067D-F26E-47DA-A9EB-0DA3D7C09E1A}" type="slidenum">
              <a:rPr lang="en-US" smtClean="0"/>
              <a:pPr/>
              <a:t>‹#›</a:t>
            </a:fld>
            <a:endParaRPr lang="en-US"/>
          </a:p>
        </p:txBody>
      </p:sp>
    </p:spTree>
  </p:cSld>
  <p:clrMapOvr>
    <a:masterClrMapping/>
  </p:clrMapOvr>
  <p:transition advTm="6000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F1C6832-12D3-434F-9AC1-592926CB1567}" type="datetimeFigureOut">
              <a:rPr lang="en-US" smtClean="0"/>
              <a:pPr/>
              <a:t>9/16/2024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02D067D-F26E-47DA-A9EB-0DA3D7C09E1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advTm="60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F1C6832-12D3-434F-9AC1-592926CB1567}" type="datetimeFigureOut">
              <a:rPr lang="en-US" smtClean="0"/>
              <a:pPr/>
              <a:t>9/16/2024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02D067D-F26E-47DA-A9EB-0DA3D7C09E1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advTm="6000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7200" dirty="0" smtClean="0">
                <a:cs typeface="B Lotus" pitchFamily="2" charset="-78"/>
              </a:rPr>
              <a:t>بسم الله الرحمن الرحیم</a:t>
            </a:r>
            <a:endParaRPr lang="en-US" sz="7200" dirty="0"/>
          </a:p>
        </p:txBody>
      </p:sp>
    </p:spTree>
  </p:cSld>
  <p:clrMapOvr>
    <a:masterClrMapping/>
  </p:clrMapOvr>
  <p:transition spd="slow" advTm="60000">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r>
              <a:rPr lang="fa-IR" sz="2400" b="1" dirty="0" smtClean="0">
                <a:cs typeface="Nazanin" pitchFamily="2" charset="-78"/>
              </a:rPr>
              <a:t>2- کنترل شبکه مسطحاتی و ارتفاعی</a:t>
            </a:r>
          </a:p>
          <a:p>
            <a:pPr algn="just" rtl="1"/>
            <a:r>
              <a:rPr lang="fa-IR" sz="2400" dirty="0" smtClean="0">
                <a:cs typeface="Nazanin" pitchFamily="2" charset="-78"/>
              </a:rPr>
              <a:t>این مرحله شامل چک کردن موقعیت مسطحاتی و ارتفاعی شبکه می باشد. در این بخش ناظر با انتخاب ایستگاه هایی که یا با هماهنگی ناظر محاسب صورت گرفته و یا با توجه به موقعیت ایستگاه ها که روی نقشه ها هست، اقدام به کنترل آنها توسط </a:t>
            </a:r>
            <a:r>
              <a:rPr lang="en-US" sz="2000" dirty="0" smtClean="0">
                <a:cs typeface="Nazanin" pitchFamily="2" charset="-78"/>
              </a:rPr>
              <a:t>GPS</a:t>
            </a:r>
            <a:r>
              <a:rPr lang="fa-IR" sz="2400" dirty="0" smtClean="0">
                <a:cs typeface="Nazanin" pitchFamily="2" charset="-78"/>
              </a:rPr>
              <a:t> و یا توتال استیشن می کند تا دقت ایستگاه ها را بررسی و آنها را با لیست مختصات ارائه شده توسط مشاور مطابقت دهد.</a:t>
            </a:r>
          </a:p>
        </p:txBody>
      </p:sp>
    </p:spTree>
  </p:cSld>
  <p:clrMapOvr>
    <a:masterClrMapping/>
  </p:clrMapOvr>
  <p:transition spd="slow" advTm="60000">
    <p:cover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r>
              <a:rPr lang="fa-IR" sz="2400" b="1" dirty="0" smtClean="0">
                <a:cs typeface="Nazanin" pitchFamily="2" charset="-78"/>
              </a:rPr>
              <a:t>3- کنترل صحت و دقت برداشت عوارض</a:t>
            </a:r>
          </a:p>
          <a:p>
            <a:pPr algn="just" rtl="1"/>
            <a:r>
              <a:rPr lang="fa-IR" sz="2400" dirty="0" smtClean="0">
                <a:cs typeface="Nazanin" pitchFamily="2" charset="-78"/>
              </a:rPr>
              <a:t>در حین کنترل شبکه، در برخی قسمت ها ناظر اقدام به تهیه پروفیل از چند قسمت منطقه کاری می کند و اطلاعات برداشتی را با فایل های نقشه ها که غالباً در فرمت </a:t>
            </a:r>
            <a:r>
              <a:rPr lang="en-US" sz="2000" dirty="0" smtClean="0">
                <a:cs typeface="Nazanin" pitchFamily="2" charset="-78"/>
              </a:rPr>
              <a:t>DWG</a:t>
            </a:r>
            <a:r>
              <a:rPr lang="fa-IR" sz="2400" dirty="0" smtClean="0">
                <a:cs typeface="Nazanin" pitchFamily="2" charset="-78"/>
              </a:rPr>
              <a:t> است، انطباق داده و دقت برداشت عوارض را مورد کنترل و بررسی قرار می دهد.</a:t>
            </a:r>
            <a:endParaRPr lang="en-US" sz="2400" dirty="0" smtClean="0">
              <a:cs typeface="Nazanin" pitchFamily="2" charset="-78"/>
            </a:endParaRPr>
          </a:p>
          <a:p>
            <a:endParaRPr lang="en-US" dirty="0"/>
          </a:p>
        </p:txBody>
      </p:sp>
    </p:spTree>
  </p:cSld>
  <p:clrMapOvr>
    <a:masterClrMapping/>
  </p:clrMapOvr>
  <p:transition spd="slow" advTm="60000">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r>
              <a:rPr lang="fa-IR" sz="2400" dirty="0" smtClean="0">
                <a:cs typeface="Nazanin" pitchFamily="2" charset="-78"/>
              </a:rPr>
              <a:t>4-در صورتی که پروژه از لحاظ برداشت عوارض وهمچنین دقت کار مشکلی نداشته باشد کار مورد تأیید قرار می گیرد و در غیر این صورت کار مورد تأیید نخواهد بود و مشاور می بایستی مجدداً نواقص را برطرف کرده و پس از اصلاح ایرادات مجدداً اطلاعات را به این اداره کل ارسال کند و بعد از آن کنترل صحرایی مجددی صورت گیرد. پس از تأیید کار گزارشی در دفتر نظارت توسط ناظر تهیه شده و کلیه اطلاعات پروژه از قبیل نحوه اتصال شبکه مسطحاتی و ارتفاعی به ایستگاه های سازمان و فواصل انتقال، میزان تراکم و ابعاد بتن ها، تاریخ شروع و اتمام عملیات زمینی، تعداد شیتها و مقیاس و حجم تقریبی عملیات و میزان صعوبت و... در آن نوشته شده ودر اختیار اداره قرار داده می شود تا در مرحله صورت وضعیت نهایی از آن استفاده گردد.</a:t>
            </a:r>
            <a:endParaRPr lang="en-US" sz="2400" dirty="0">
              <a:cs typeface="Nazanin" pitchFamily="2" charset="-78"/>
            </a:endParaRPr>
          </a:p>
        </p:txBody>
      </p:sp>
    </p:spTree>
  </p:cSld>
  <p:clrMapOvr>
    <a:masterClrMapping/>
  </p:clrMapOvr>
  <p:transition spd="slow" advTm="60000">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sz="4000" dirty="0" smtClean="0">
                <a:cs typeface="B Lotus" pitchFamily="2" charset="-78"/>
              </a:rPr>
              <a:t>       </a:t>
            </a:r>
            <a:r>
              <a:rPr lang="fa-IR" sz="4000" dirty="0" smtClean="0">
                <a:cs typeface="Nazanin" pitchFamily="2" charset="-78"/>
              </a:rPr>
              <a:t>با تشکر از صبر وحوصله شما</a:t>
            </a:r>
          </a:p>
          <a:p>
            <a:endParaRPr lang="fa-IR" dirty="0" smtClean="0">
              <a:cs typeface="B Lotus" pitchFamily="2" charset="-78"/>
            </a:endParaRPr>
          </a:p>
          <a:p>
            <a:endParaRPr lang="fa-IR" dirty="0" smtClean="0">
              <a:cs typeface="B Lotus" pitchFamily="2" charset="-78"/>
            </a:endParaRPr>
          </a:p>
          <a:p>
            <a:endParaRPr lang="en-US" dirty="0">
              <a:cs typeface="B Lotus" pitchFamily="2" charset="-78"/>
            </a:endParaRPr>
          </a:p>
        </p:txBody>
      </p:sp>
    </p:spTree>
  </p:cSld>
  <p:clrMapOvr>
    <a:masterClrMapping/>
  </p:clrMapOvr>
  <p:transition spd="slow" advTm="60000">
    <p:cover dir="l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429000"/>
            <a:ext cx="6400800" cy="2971800"/>
          </a:xfrm>
        </p:spPr>
        <p:txBody>
          <a:bodyPr/>
          <a:lstStyle/>
          <a:p>
            <a:endParaRPr lang="fa-IR" dirty="0" smtClean="0">
              <a:solidFill>
                <a:schemeClr val="tx1"/>
              </a:solidFill>
              <a:cs typeface="B Lotus" pitchFamily="2" charset="-78"/>
            </a:endParaRPr>
          </a:p>
          <a:p>
            <a:r>
              <a:rPr lang="fa-IR" b="1" dirty="0" smtClean="0">
                <a:cs typeface="B Lotus" pitchFamily="2" charset="-78"/>
              </a:rPr>
              <a:t>     اداره کل نظارت وکنترل فنی</a:t>
            </a:r>
          </a:p>
          <a:p>
            <a:r>
              <a:rPr lang="fa-IR" dirty="0" smtClean="0">
                <a:solidFill>
                  <a:schemeClr val="tx1"/>
                </a:solidFill>
                <a:cs typeface="B Lotus" pitchFamily="2" charset="-78"/>
              </a:rPr>
              <a:t>     </a:t>
            </a:r>
            <a:r>
              <a:rPr lang="fa-IR" sz="3200" dirty="0" smtClean="0">
                <a:solidFill>
                  <a:schemeClr val="tx1"/>
                </a:solidFill>
                <a:cs typeface="B Lotus" pitchFamily="2" charset="-78"/>
              </a:rPr>
              <a:t>اداره نظارت وکنترل زمینی</a:t>
            </a:r>
          </a:p>
          <a:p>
            <a:r>
              <a:rPr lang="fa-IR" smtClean="0">
                <a:solidFill>
                  <a:schemeClr val="tx1"/>
                </a:solidFill>
                <a:cs typeface="B Lotus" pitchFamily="2" charset="-78"/>
              </a:rPr>
              <a:t>     </a:t>
            </a:r>
            <a:r>
              <a:rPr lang="fa-IR" dirty="0" smtClean="0">
                <a:solidFill>
                  <a:schemeClr val="tx1"/>
                </a:solidFill>
                <a:cs typeface="B Lotus" pitchFamily="2" charset="-78"/>
              </a:rPr>
              <a:t>نحوه نظارت و کنترل صحرایی پروژه ها      </a:t>
            </a:r>
            <a:endParaRPr lang="en-US" dirty="0">
              <a:solidFill>
                <a:schemeClr val="tx1"/>
              </a:solidFill>
              <a:cs typeface="B Lotus" pitchFamily="2" charset="-78"/>
            </a:endParaRPr>
          </a:p>
        </p:txBody>
      </p:sp>
      <p:pic>
        <p:nvPicPr>
          <p:cNvPr id="4" name="Picture 3" descr="ncc.jpg"/>
          <p:cNvPicPr>
            <a:picLocks noChangeAspect="1"/>
          </p:cNvPicPr>
          <p:nvPr/>
        </p:nvPicPr>
        <p:blipFill>
          <a:blip r:embed="rId2"/>
          <a:stretch>
            <a:fillRect/>
          </a:stretch>
        </p:blipFill>
        <p:spPr>
          <a:xfrm>
            <a:off x="3733800" y="838200"/>
            <a:ext cx="2109788" cy="2317308"/>
          </a:xfrm>
          <a:prstGeom prst="rect">
            <a:avLst/>
          </a:prstGeom>
        </p:spPr>
      </p:pic>
    </p:spTree>
  </p:cSld>
  <p:clrMapOvr>
    <a:masterClrMapping/>
  </p:clrMapOvr>
  <p:transition spd="slow" advTm="60000">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cs typeface="Nazanin" pitchFamily="2" charset="-78"/>
              </a:rPr>
              <a:t>الف- نظارت حین انجام پروژه</a:t>
            </a:r>
            <a:endParaRPr lang="en-US" b="1" dirty="0">
              <a:cs typeface="Nazanin" pitchFamily="2" charset="-78"/>
            </a:endParaRPr>
          </a:p>
        </p:txBody>
      </p:sp>
      <p:sp>
        <p:nvSpPr>
          <p:cNvPr id="3" name="Content Placeholder 2"/>
          <p:cNvSpPr>
            <a:spLocks noGrp="1"/>
          </p:cNvSpPr>
          <p:nvPr>
            <p:ph idx="1"/>
          </p:nvPr>
        </p:nvSpPr>
        <p:spPr/>
        <p:txBody>
          <a:bodyPr vert="horz" numCol="1">
            <a:normAutofit lnSpcReduction="10000"/>
          </a:bodyPr>
          <a:lstStyle/>
          <a:p>
            <a:pPr algn="just" rtl="1"/>
            <a:r>
              <a:rPr lang="fa-IR" sz="2400" dirty="0" smtClean="0">
                <a:cs typeface="Nazanin" pitchFamily="2" charset="-78"/>
              </a:rPr>
              <a:t>در این قسمت، ناظر طبق هماهنگی قبلی که با مشاور و همچنین مدیر پروژه به عمل آورده است، در منطقه مورد نظر حضور به هم میرساند و به همراه مدیر پروژه از منطقه کاری بازدید به عمل می آورد. موارد نظارت حین کار شامل بخش های زیر است: </a:t>
            </a:r>
          </a:p>
          <a:p>
            <a:pPr algn="just" rtl="1">
              <a:buNone/>
            </a:pPr>
            <a:endParaRPr lang="fa-IR" sz="2000" dirty="0" smtClean="0">
              <a:cs typeface="B Lotus" pitchFamily="2" charset="-78"/>
            </a:endParaRPr>
          </a:p>
          <a:p>
            <a:pPr lvl="0" algn="just" rtl="1">
              <a:buClr>
                <a:srgbClr val="0BD0D9"/>
              </a:buClr>
            </a:pPr>
            <a:r>
              <a:rPr lang="fa-IR" sz="2400" b="1" dirty="0" smtClean="0">
                <a:solidFill>
                  <a:prstClr val="black"/>
                </a:solidFill>
                <a:cs typeface="Nazanin" pitchFamily="2" charset="-78"/>
              </a:rPr>
              <a:t>1- بازدید از منطقه کاری وآشنایی با موانع کاری</a:t>
            </a:r>
          </a:p>
          <a:p>
            <a:pPr algn="just" rtl="1"/>
            <a:r>
              <a:rPr lang="fa-IR" sz="2400" dirty="0" smtClean="0">
                <a:cs typeface="Nazanin" pitchFamily="2" charset="-78"/>
              </a:rPr>
              <a:t>ناظر طی بازدیدی که از کل پروژه به عمل می آورد با مشکلات و موانع کاری و مواردی که توسط مدیر پروژه بیان می شود، آشنا می گردد. این مشکلات شامل موانع طبیعی از قبیل عدم وجود راه های دسترسی، جنگل، باغات و عوارض دیگر می شود. همچنین از نظر زمانی فصلی که عملیات در آن صورت می گیرد و ممکن است به دلایلی باعث تعطیلی کارگاه و یا احیاناً تأخیر در انجام کار شود. ناظر تمامی این موارد را در گزارش خود در نظر می گیرد.</a:t>
            </a:r>
          </a:p>
        </p:txBody>
      </p:sp>
    </p:spTree>
  </p:cSld>
  <p:clrMapOvr>
    <a:masterClrMapping/>
  </p:clrMapOvr>
  <p:transition spd="slow" advTm="60000">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81200"/>
            <a:ext cx="8229600" cy="4389120"/>
          </a:xfrm>
        </p:spPr>
        <p:txBody>
          <a:bodyPr>
            <a:normAutofit/>
          </a:bodyPr>
          <a:lstStyle/>
          <a:p>
            <a:pPr algn="r" rtl="1"/>
            <a:r>
              <a:rPr lang="fa-IR" sz="2400" b="1" dirty="0" smtClean="0">
                <a:cs typeface="Nazanin" pitchFamily="2" charset="-78"/>
              </a:rPr>
              <a:t>2- بازدید از ایستگاه های نقشه برداری</a:t>
            </a:r>
          </a:p>
          <a:p>
            <a:pPr algn="just" rtl="1"/>
            <a:r>
              <a:rPr lang="fa-IR" sz="2400" dirty="0" smtClean="0">
                <a:cs typeface="Nazanin" pitchFamily="2" charset="-78"/>
              </a:rPr>
              <a:t>ناظر از نحوه تعبیه بتن ها چه بصورت درجا و چه به صورت پیش ساخته مطلع می گردد و ابعاد بتن ها را طبق استاندارد سازمان مورد بررسی قرار می دهد. البته یادآوری  می گردد که ابعاد بتن های اصلی و فرعی با هم متفاوت بوده و وی نیز این مورد را در نظر دارد. همچنین تراکم و پراکندگی ایستگاه ها در محدوده کار با توجه به مساحت پروژه و مقیاس نقشه، مورد بررسی قرار می گیرد.</a:t>
            </a:r>
          </a:p>
          <a:p>
            <a:endParaRPr lang="en-US" dirty="0"/>
          </a:p>
        </p:txBody>
      </p:sp>
    </p:spTree>
  </p:cSld>
  <p:clrMapOvr>
    <a:masterClrMapping/>
  </p:clrMapOvr>
  <p:transition spd="slow" advTm="60000">
    <p:comb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736"/>
            <a:ext cx="8229600" cy="4895864"/>
          </a:xfrm>
        </p:spPr>
        <p:txBody>
          <a:bodyPr/>
          <a:lstStyle/>
          <a:p>
            <a:pPr algn="r" rtl="1"/>
            <a:r>
              <a:rPr lang="fa-IR" sz="2400" b="1" dirty="0" smtClean="0">
                <a:cs typeface="Nazanin" pitchFamily="2" charset="-78"/>
              </a:rPr>
              <a:t>3- بازدید از اکیپ های صحرایی</a:t>
            </a:r>
          </a:p>
          <a:p>
            <a:pPr algn="r" rtl="1"/>
            <a:r>
              <a:rPr lang="fa-IR" sz="2400" dirty="0" smtClean="0">
                <a:cs typeface="Nazanin" pitchFamily="2" charset="-78"/>
              </a:rPr>
              <a:t>بررسی نحوه انتقال مختصات و ارتفاع از نقاط مبنایی به شبکه ماندگار</a:t>
            </a:r>
          </a:p>
          <a:p>
            <a:pPr algn="r" rtl="1"/>
            <a:r>
              <a:rPr lang="fa-IR" sz="2400" dirty="0" smtClean="0">
                <a:cs typeface="Nazanin" pitchFamily="2" charset="-78"/>
              </a:rPr>
              <a:t>بررسی تعداد اضلاع شبکه</a:t>
            </a:r>
          </a:p>
          <a:p>
            <a:pPr algn="r" rtl="1"/>
            <a:r>
              <a:rPr lang="fa-IR" sz="2400" dirty="0" smtClean="0">
                <a:cs typeface="Nazanin" pitchFamily="2" charset="-78"/>
              </a:rPr>
              <a:t>بازدید از نحوه برداشت عوارض و رسم کروکی ها </a:t>
            </a:r>
          </a:p>
          <a:p>
            <a:pPr algn="r" rtl="1"/>
            <a:r>
              <a:rPr lang="fa-IR" sz="2400" dirty="0" smtClean="0">
                <a:cs typeface="Nazanin" pitchFamily="2" charset="-78"/>
              </a:rPr>
              <a:t>تأکید به برداشت دقیق عوارض با توجه به مقیاس</a:t>
            </a:r>
          </a:p>
          <a:p>
            <a:pPr algn="r" rtl="1"/>
            <a:r>
              <a:rPr lang="fa-IR" sz="2400" dirty="0" smtClean="0">
                <a:cs typeface="Nazanin" pitchFamily="2" charset="-78"/>
              </a:rPr>
              <a:t>تأکید در برداشت دقیق حد وحدود اراضی و باغات در برداشت های کاداستر </a:t>
            </a:r>
          </a:p>
          <a:p>
            <a:pPr algn="r" rtl="1"/>
            <a:r>
              <a:rPr lang="fa-IR" sz="2400" dirty="0" smtClean="0">
                <a:cs typeface="Nazanin" pitchFamily="2" charset="-78"/>
              </a:rPr>
              <a:t>بررسی عوامل از نظر توانایی و تجربه کاری</a:t>
            </a:r>
          </a:p>
          <a:p>
            <a:pPr algn="r" rtl="1"/>
            <a:r>
              <a:rPr lang="fa-IR" sz="2400" dirty="0" smtClean="0">
                <a:cs typeface="Nazanin" pitchFamily="2" charset="-78"/>
              </a:rPr>
              <a:t>رعایت استاندارد برداشت عوارض از لحاظ فواصل</a:t>
            </a:r>
          </a:p>
          <a:p>
            <a:pPr algn="r" rtl="1"/>
            <a:r>
              <a:rPr lang="fa-IR" sz="2400" dirty="0" smtClean="0">
                <a:cs typeface="Nazanin" pitchFamily="2" charset="-78"/>
              </a:rPr>
              <a:t>رعایت استانداردهای مورد نظر در عملیات مسطحاتی و ارتفاعی شبکه</a:t>
            </a:r>
          </a:p>
          <a:p>
            <a:pPr algn="r" rtl="1"/>
            <a:r>
              <a:rPr lang="fa-IR" sz="2400" dirty="0" smtClean="0">
                <a:cs typeface="Nazanin" pitchFamily="2" charset="-78"/>
              </a:rPr>
              <a:t>بازدید و بررسی تجهیزات مورد استفاده در پروژه و تائید یا عدم تأئید آن</a:t>
            </a:r>
            <a:endParaRPr lang="en-US" sz="2400" dirty="0">
              <a:cs typeface="Nazanin" pitchFamily="2" charset="-78"/>
            </a:endParaRPr>
          </a:p>
        </p:txBody>
      </p:sp>
    </p:spTree>
  </p:cSld>
  <p:clrMapOvr>
    <a:masterClrMapping/>
  </p:clrMapOvr>
  <p:transition spd="slow" advTm="60000">
    <p:strips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sz="2400" b="1" dirty="0" smtClean="0">
                <a:cs typeface="Nazanin" pitchFamily="2" charset="-78"/>
              </a:rPr>
              <a:t>4- انطباق کارهای انجام شده و درحال انجام با شرح خدمات قرارداد</a:t>
            </a:r>
          </a:p>
          <a:p>
            <a:pPr algn="just" rtl="1"/>
            <a:r>
              <a:rPr lang="fa-IR" sz="2400" dirty="0" smtClean="0">
                <a:cs typeface="Nazanin" pitchFamily="2" charset="-78"/>
              </a:rPr>
              <a:t>در این مورد تک تک آیتم های مورد نیاز کارفرما که در شرح خدمات آمده است به همراه مدیر پروژه مورد بررسی قرار می گیرد تا همه موارد آن اجرا گردد. مفادپیوست شماره 2( شرح خدمات) به مدیر پروژه گوشزد می گردد.</a:t>
            </a:r>
          </a:p>
          <a:p>
            <a:pPr>
              <a:buNone/>
            </a:pPr>
            <a:endParaRPr lang="en-US" dirty="0"/>
          </a:p>
        </p:txBody>
      </p:sp>
    </p:spTree>
  </p:cSld>
  <p:clrMapOvr>
    <a:masterClrMapping/>
  </p:clrMapOvr>
  <p:transition spd="slow" advTm="60000">
    <p:blinds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fa-IR" sz="2400" b="1" dirty="0" smtClean="0">
                <a:cs typeface="Nazanin" pitchFamily="2" charset="-78"/>
              </a:rPr>
              <a:t>5- بازدید از نحوه ترسیمات اولیه در کارگاه</a:t>
            </a:r>
          </a:p>
          <a:p>
            <a:pPr algn="just" rtl="1"/>
            <a:r>
              <a:rPr lang="fa-IR" sz="2400" dirty="0" smtClean="0">
                <a:cs typeface="Nazanin" pitchFamily="2" charset="-78"/>
              </a:rPr>
              <a:t>ناظر از نحوه ترسیم اولیه نقاط برداشت شده و نحوه تطابق کروکی های تهیه شده با آن</a:t>
            </a:r>
          </a:p>
          <a:p>
            <a:pPr algn="just" rtl="1"/>
            <a:r>
              <a:rPr lang="fa-IR" sz="2400" dirty="0" smtClean="0">
                <a:cs typeface="Nazanin" pitchFamily="2" charset="-78"/>
              </a:rPr>
              <a:t> مقایسه برداشت های سرزمین با ترسیمات دفتری بررسی شده و در صورت وجود نواقص آنها را یاد آوری می کند.</a:t>
            </a:r>
          </a:p>
          <a:p>
            <a:pPr algn="just" rtl="1"/>
            <a:r>
              <a:rPr lang="fa-IR" sz="2400" dirty="0" smtClean="0">
                <a:cs typeface="Nazanin" pitchFamily="2" charset="-78"/>
              </a:rPr>
              <a:t> نحوه محاسبات عملیات مسطحاتی و ارتفاعی شبکه کار شامل ترازیابی و پردازش مشاهدات</a:t>
            </a:r>
            <a:r>
              <a:rPr lang="en-US" sz="2000" dirty="0" smtClean="0">
                <a:cs typeface="Nazanin" pitchFamily="2" charset="-78"/>
              </a:rPr>
              <a:t>GPS </a:t>
            </a:r>
            <a:endParaRPr lang="fa-IR" sz="2000" dirty="0" smtClean="0">
              <a:cs typeface="Nazanin" pitchFamily="2" charset="-78"/>
            </a:endParaRPr>
          </a:p>
          <a:p>
            <a:pPr>
              <a:buNone/>
            </a:pPr>
            <a:endParaRPr lang="en-US" dirty="0"/>
          </a:p>
        </p:txBody>
      </p:sp>
    </p:spTree>
  </p:cSld>
  <p:clrMapOvr>
    <a:masterClrMapping/>
  </p:clrMapOvr>
  <p:transition spd="slow" advTm="60000">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r>
              <a:rPr lang="fa-IR" sz="2400" b="1" dirty="0" smtClean="0">
                <a:cs typeface="Nazanin" pitchFamily="2" charset="-78"/>
              </a:rPr>
              <a:t>6- تهیه صورتجلسه نظارت</a:t>
            </a:r>
          </a:p>
          <a:p>
            <a:pPr algn="just" rtl="1"/>
            <a:r>
              <a:rPr lang="fa-IR" sz="2400" dirty="0" smtClean="0">
                <a:cs typeface="Nazanin" pitchFamily="2" charset="-78"/>
              </a:rPr>
              <a:t>در انتهای نظارت حین کار صورتجلسه در 2 نسخه تهیه می شود. در این صورتجلسه مواردی که توسط ناظر اعلام شده و همچنین اشکالات و ایرادات پروژه قید می شود تا مورد بررسی مسئولین شرکت قرار گیرد و به امضاء ناظر و مدیر پروژه می رسد.</a:t>
            </a:r>
            <a:endParaRPr lang="en-US" sz="2400" dirty="0" smtClean="0">
              <a:cs typeface="Nazanin" pitchFamily="2" charset="-78"/>
            </a:endParaRPr>
          </a:p>
          <a:p>
            <a:endParaRPr lang="en-US" dirty="0"/>
          </a:p>
        </p:txBody>
      </p:sp>
    </p:spTree>
  </p:cSld>
  <p:clrMapOvr>
    <a:masterClrMapping/>
  </p:clrMapOvr>
  <p:transition spd="slow" advTm="60000">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sz="3100" b="1" dirty="0" smtClean="0">
                <a:cs typeface="Nazanin" pitchFamily="2" charset="-78"/>
              </a:rPr>
              <a:t>ب- نحوه کنترل صحرایی </a:t>
            </a:r>
            <a:r>
              <a:rPr lang="fa-IR" dirty="0" smtClean="0"/>
              <a:t/>
            </a:r>
            <a:br>
              <a:rPr lang="fa-IR" dirty="0" smtClean="0"/>
            </a:br>
            <a:endParaRPr lang="en-US" dirty="0"/>
          </a:p>
        </p:txBody>
      </p:sp>
      <p:sp>
        <p:nvSpPr>
          <p:cNvPr id="3" name="Content Placeholder 2"/>
          <p:cNvSpPr>
            <a:spLocks noGrp="1"/>
          </p:cNvSpPr>
          <p:nvPr>
            <p:ph idx="1"/>
          </p:nvPr>
        </p:nvSpPr>
        <p:spPr/>
        <p:txBody>
          <a:bodyPr>
            <a:normAutofit/>
          </a:bodyPr>
          <a:lstStyle/>
          <a:p>
            <a:pPr algn="just" rtl="1"/>
            <a:r>
              <a:rPr lang="fa-IR" sz="2400" dirty="0" smtClean="0">
                <a:cs typeface="Nazanin" pitchFamily="2" charset="-78"/>
              </a:rPr>
              <a:t>پس از آنکه مراحل کنترل محاسبات و کارتوگرافی پروژه به اتمام رسید ،کنترل صحرایی پروژه آغاز می گردد. با هماهنگی که با مسئولین مشاور صورت می گیرد، تاریخ مشخصی معین می گردد و در آن تاریخ مدیر پروژه یا نماینده مشاور در منطقه کاری حضور می یابد.</a:t>
            </a:r>
          </a:p>
          <a:p>
            <a:pPr algn="just" rtl="1">
              <a:buNone/>
            </a:pPr>
            <a:r>
              <a:rPr lang="fa-IR" sz="2400" dirty="0" smtClean="0">
                <a:cs typeface="Nazanin" pitchFamily="2" charset="-78"/>
              </a:rPr>
              <a:t>    کنترل صحرایی در این بخش شامل:</a:t>
            </a:r>
          </a:p>
          <a:p>
            <a:pPr algn="just" rtl="1"/>
            <a:r>
              <a:rPr lang="fa-IR" sz="2400" b="1" dirty="0" smtClean="0">
                <a:cs typeface="Nazanin" pitchFamily="2" charset="-78"/>
              </a:rPr>
              <a:t>1- انطباق نقشه ها با زمین</a:t>
            </a:r>
          </a:p>
          <a:p>
            <a:pPr algn="just" rtl="1"/>
            <a:r>
              <a:rPr lang="fa-IR" sz="2400" dirty="0" smtClean="0">
                <a:cs typeface="Nazanin" pitchFamily="2" charset="-78"/>
              </a:rPr>
              <a:t>در این قسمت نقشه های ترسیم شده در سرزمین مورد بررسی قرار می گیرد و تمامی عوارض موجود روی نقشه ها با عوارض موجودروی زمین موردکنترل قرارمی گیرد. اگر مواردی بود که برداشت به خوبی صورت نگرفته شده باشد و یا عوارضی در هنگام برداشت ا ز قلم افتاده باشد ،مشخص می گرد تا مشاور نسبت به برداشت مجددآنها اقدام کند. همچنین ایرادات مشاهده شده روی شیت ها منعکس می شود.</a:t>
            </a:r>
            <a:endParaRPr lang="en-US" sz="2400" dirty="0">
              <a:cs typeface="Nazanin" pitchFamily="2" charset="-78"/>
            </a:endParaRPr>
          </a:p>
        </p:txBody>
      </p:sp>
    </p:spTree>
  </p:cSld>
  <p:clrMapOvr>
    <a:masterClrMapping/>
  </p:clrMapOvr>
  <p:transition spd="slow" advTm="60000">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176</TotalTime>
  <Words>970</Words>
  <Application>Microsoft Office PowerPoint</Application>
  <PresentationFormat>On-screen Show (4:3)</PresentationFormat>
  <Paragraphs>42</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B Lotus</vt:lpstr>
      <vt:lpstr>Calibri</vt:lpstr>
      <vt:lpstr>Constantia</vt:lpstr>
      <vt:lpstr>Nazanin</vt:lpstr>
      <vt:lpstr>Traditional Arabic</vt:lpstr>
      <vt:lpstr>Wingdings 2</vt:lpstr>
      <vt:lpstr>Flow</vt:lpstr>
      <vt:lpstr>بسم الله الرحمن الرحیم</vt:lpstr>
      <vt:lpstr>PowerPoint Presentation</vt:lpstr>
      <vt:lpstr>الف- نظارت حین انجام پروژه</vt:lpstr>
      <vt:lpstr>PowerPoint Presentation</vt:lpstr>
      <vt:lpstr>PowerPoint Presentation</vt:lpstr>
      <vt:lpstr>PowerPoint Presentation</vt:lpstr>
      <vt:lpstr>PowerPoint Presentation</vt:lpstr>
      <vt:lpstr>PowerPoint Presentation</vt:lpstr>
      <vt:lpstr>ب- نحوه کنترل صحرایی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NEZARAT</dc:creator>
  <cp:lastModifiedBy>Seyed Bagher Hosseini</cp:lastModifiedBy>
  <cp:revision>35</cp:revision>
  <dcterms:created xsi:type="dcterms:W3CDTF">2011-12-26T07:10:08Z</dcterms:created>
  <dcterms:modified xsi:type="dcterms:W3CDTF">2024-09-16T09:12:45Z</dcterms:modified>
</cp:coreProperties>
</file>